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6" r:id="rId4"/>
    <p:sldId id="259" r:id="rId5"/>
    <p:sldId id="260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915D6B0-3135-436B-A2CB-147AA3718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9EDE553-3EB1-4E84-9A00-9170F59B9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CB7B384-2DAD-4C8E-81A3-56CDFD3F4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E519-525C-4A68-9E40-4A7A36965D9A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A07DFE6-AFD2-48EB-8596-FA4FB4AF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DED893A-C56C-4EC5-BD18-21B1F8386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5258-6F89-4AC4-B802-968BF5063C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830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05C599-46B2-4D89-9A7B-2BE6FA194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B64FAB8-83B3-43DA-9E78-A8D7F226C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7ADE0A8-F167-473D-A7F1-0053904AD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E519-525C-4A68-9E40-4A7A36965D9A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EC732C9-B77B-4D9E-A946-09A2CE6D3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6DDDDE0-7327-4CC0-87DC-4FCA185E4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5258-6F89-4AC4-B802-968BF5063C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5744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5BC9D80B-08C5-4EA5-8C4B-15926250D3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A4E3E57-94A5-49D9-A3F9-61C37928D1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C284238-3BB5-4D70-A450-A263FE316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E519-525C-4A68-9E40-4A7A36965D9A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A6642A0-5FC9-485A-84F0-63A7207EB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4FF709A-1268-42E8-813A-FE99AF6E9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5258-6F89-4AC4-B802-968BF5063C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839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520CC68-36B6-4576-9598-26744F81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CD4E33D-9320-4F8A-A108-3540DF52A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E7386EB-9836-44E0-A27F-ABC54DA11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E519-525C-4A68-9E40-4A7A36965D9A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8259D6B-345C-4779-B731-4CBA79B7C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82F7480-BB72-47EA-9262-A007EC67B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5258-6F89-4AC4-B802-968BF5063C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967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62A6E5A-9D1A-4DD9-BCEB-023C1789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C704907-91A6-4969-8643-17AC21B65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26CFAEA-7410-4F6C-AC1C-B202FE213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E519-525C-4A68-9E40-4A7A36965D9A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DB6266A-1372-4FED-9BDC-C35AA099F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F4158A9-422C-458F-84B0-53E5167F0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5258-6F89-4AC4-B802-968BF5063C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6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1A43DE-651C-4963-A3F3-87ACBAC97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2A32010-1ED8-4DE5-8865-64466286FE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F5D1678-F7AD-42EA-8C82-51921519F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B55C2C0-AB04-4D36-BA93-D76B978D1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E519-525C-4A68-9E40-4A7A36965D9A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3D70BD7-5884-4DAA-AC68-06E368D4B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30C5B78-A0DF-42B3-BB0B-578A37902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5258-6F89-4AC4-B802-968BF5063C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350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D3CA4A-E75A-41BC-A794-F49528F21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5C19F0E-7A9B-4E62-BD7B-3D1E69031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DFBD992-F0F8-4101-A545-F6E2AFEB7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5A4D7CC-5ECD-4D34-BC59-71EFECAF80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6A74F0BB-5446-4572-BAC2-5C5E39A954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48B787F-D185-4548-AEA8-CEA997CA9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E519-525C-4A68-9E40-4A7A36965D9A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04F25510-235A-4B67-B354-6B5832EF4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58FC7E0-12E8-48C3-B977-7C4D43F1E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5258-6F89-4AC4-B802-968BF5063C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987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782DC1-BE54-4B63-8536-522A29A40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E4D075FC-5F5E-493D-807B-3A06D8DE9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E519-525C-4A68-9E40-4A7A36965D9A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C3A9AC95-DE04-444C-AC7C-FB93AC95F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81ED0D0-92A1-442B-A1D9-450AA8B44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5258-6F89-4AC4-B802-968BF5063C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941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E6C45838-7E11-4868-87A2-2CF1A6775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E519-525C-4A68-9E40-4A7A36965D9A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5EFF4AF8-274D-428F-B916-E4FC3AB4C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A10E166-DD06-43CD-A632-279CC8903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5258-6F89-4AC4-B802-968BF5063C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24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1C985D-C1E4-4505-AB47-D0CEFEB21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694AD8D-1269-4D2E-B386-033F4F374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6BD66C3-1977-4AB1-8492-98CD3CF8F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63F39D1-C37E-47CE-846E-067C3F963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E519-525C-4A68-9E40-4A7A36965D9A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844781A-F747-4874-9E7A-A9BC2869E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BBF44CA-6965-49A3-AF3E-06555CDD4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5258-6F89-4AC4-B802-968BF5063C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23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21D1C67-0955-4070-BFF3-F9FA5AE5E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0F93B886-B0F4-4AAC-AAFA-066A222F77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29891BD-4A88-4C5C-ADCD-11C10CAC2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D0C667C-B4EC-44DB-BD62-756AB7037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E519-525C-4A68-9E40-4A7A36965D9A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059D823-EE13-4475-9ADF-D27036C9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12998A1-092E-4CAF-8EBF-AB40E291C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5258-6F89-4AC4-B802-968BF5063C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981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8E1E407-2B73-4F88-9C3D-304CBD20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4AF12B3-8C97-41B3-977F-75ECF62CE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15440AD-0790-40F8-8C01-A358268097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BE519-525C-4A68-9E40-4A7A36965D9A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D40DB32-47FE-4CE5-A8E9-B1FA77D8C9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7092014-735F-4424-914D-A641E9E99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C5258-6F89-4AC4-B802-968BF5063C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03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3C7EA7-3D1B-4AFF-894D-D30A8F67BB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0" y="365125"/>
            <a:ext cx="10515600" cy="1325563"/>
          </a:xfrm>
        </p:spPr>
        <p:txBody>
          <a:bodyPr>
            <a:noAutofit/>
          </a:bodyPr>
          <a:lstStyle/>
          <a:p>
            <a:r>
              <a:rPr lang="el-GR" sz="5400" dirty="0">
                <a:latin typeface="Georgia" panose="02040502050405020303" pitchFamily="18" charset="0"/>
              </a:rPr>
              <a:t>Θουκυδίδης</a:t>
            </a:r>
            <a:br>
              <a:rPr lang="el-GR" sz="5400" dirty="0">
                <a:latin typeface="Georgia" panose="02040502050405020303" pitchFamily="18" charset="0"/>
              </a:rPr>
            </a:br>
            <a:r>
              <a:rPr lang="el-GR" sz="5400" dirty="0">
                <a:latin typeface="Georgia" panose="02040502050405020303" pitchFamily="18" charset="0"/>
              </a:rPr>
              <a:t>460 π.Χ.- 390 π.Χ.</a:t>
            </a:r>
            <a:endParaRPr lang="en-GB" sz="5400" dirty="0">
              <a:latin typeface="Georgia" panose="02040502050405020303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5CCAE0-8BAA-4764-A980-EF7874DC40D5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622" y="2117638"/>
            <a:ext cx="3270422" cy="4546730"/>
          </a:xfrm>
        </p:spPr>
      </p:pic>
      <p:sp>
        <p:nvSpPr>
          <p:cNvPr id="14" name="Θέση περιεχομένου 13">
            <a:extLst>
              <a:ext uri="{FF2B5EF4-FFF2-40B4-BE49-F238E27FC236}">
                <a16:creationId xmlns:a16="http://schemas.microsoft.com/office/drawing/2014/main" id="{B1257F06-DA5E-4A3B-9FF6-4005B5AB7B2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008813" y="2505075"/>
            <a:ext cx="5183187" cy="3684588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>
                <a:latin typeface="Georgia" panose="02040502050405020303" pitchFamily="18" charset="0"/>
              </a:rPr>
              <a:t>Ιστορικός</a:t>
            </a:r>
            <a:endParaRPr lang="el-GR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l-GR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l-GR" dirty="0">
                <a:latin typeface="Georgia" panose="02040502050405020303" pitchFamily="18" charset="0"/>
              </a:rPr>
              <a:t>Αξιοσημείωτο έργο</a:t>
            </a:r>
          </a:p>
          <a:p>
            <a:pPr marL="0" indent="0">
              <a:buNone/>
            </a:pPr>
            <a:r>
              <a:rPr lang="el-GR" dirty="0">
                <a:latin typeface="Georgia" panose="02040502050405020303" pitchFamily="18" charset="0"/>
              </a:rPr>
              <a:t>Ιστορία του Πελοποννησιακού          Πολέμου</a:t>
            </a:r>
            <a:endParaRPr lang="en-GB" dirty="0">
              <a:latin typeface="Georgia" panose="02040502050405020303" pitchFamily="18" charset="0"/>
            </a:endParaRPr>
          </a:p>
        </p:txBody>
      </p:sp>
      <p:pic>
        <p:nvPicPr>
          <p:cNvPr id="3" name="Greek Battle Music - Spartan Warriors">
            <a:hlinkClick r:id="" action="ppaction://media"/>
            <a:extLst>
              <a:ext uri="{FF2B5EF4-FFF2-40B4-BE49-F238E27FC236}">
                <a16:creationId xmlns:a16="http://schemas.microsoft.com/office/drawing/2014/main" id="{11068A56-58F2-4D91-A145-DC378C27EB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71654" y="3635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9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D89DF8-F7B3-4B9D-952D-E16C32B8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341" y="381601"/>
            <a:ext cx="10515600" cy="1325563"/>
          </a:xfrm>
        </p:spPr>
        <p:txBody>
          <a:bodyPr/>
          <a:lstStyle/>
          <a:p>
            <a:r>
              <a:rPr lang="el-GR" b="1" dirty="0">
                <a:latin typeface="Georgia" panose="02040502050405020303" pitchFamily="18" charset="0"/>
              </a:rPr>
              <a:t>Ο δε πόλεμος... βίαιος διδάσκαλος.</a:t>
            </a:r>
            <a:r>
              <a:rPr lang="en-GB" dirty="0">
                <a:latin typeface="Georgia" panose="02040502050405020303" pitchFamily="18" charset="0"/>
              </a:rPr>
              <a:t/>
            </a:r>
            <a:br>
              <a:rPr lang="en-GB" dirty="0">
                <a:latin typeface="Georgia" panose="02040502050405020303" pitchFamily="18" charset="0"/>
              </a:rPr>
            </a:br>
            <a:endParaRPr lang="en-GB" dirty="0">
              <a:latin typeface="Georgia" panose="02040502050405020303" pitchFamily="18" charset="0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A50F004-06E9-4320-8564-BD35A5DA21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994" y="1884336"/>
            <a:ext cx="4876801" cy="3671722"/>
          </a:xfrm>
        </p:spPr>
      </p:pic>
    </p:spTree>
    <p:extLst>
      <p:ext uri="{BB962C8B-B14F-4D97-AF65-F5344CB8AC3E}">
        <p14:creationId xmlns:p14="http://schemas.microsoft.com/office/powerpoint/2010/main" val="204969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EFD9EDE-6704-487A-AB42-248D0520F31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Georgia" panose="02040502050405020303" pitchFamily="18" charset="0"/>
              </a:rPr>
              <a:t>		</a:t>
            </a:r>
            <a:r>
              <a:rPr lang="el-GR" sz="3600" b="1" dirty="0">
                <a:latin typeface="Georgia" panose="02040502050405020303" pitchFamily="18" charset="0"/>
              </a:rPr>
              <a:t>Έστιν ο πόλεμος ουχ όπλων το </a:t>
            </a:r>
            <a:r>
              <a:rPr lang="en-GB" sz="3600" b="1" dirty="0">
                <a:latin typeface="Georgia" panose="02040502050405020303" pitchFamily="18" charset="0"/>
              </a:rPr>
              <a:t>		</a:t>
            </a:r>
            <a:r>
              <a:rPr lang="el-GR" sz="3600" b="1" dirty="0">
                <a:latin typeface="Georgia" panose="02040502050405020303" pitchFamily="18" charset="0"/>
              </a:rPr>
              <a:t>πλέον, αλλά δαπάνης.</a:t>
            </a:r>
            <a:r>
              <a:rPr lang="en-GB" sz="3600" b="1" dirty="0">
                <a:latin typeface="Georgia" panose="02040502050405020303" pitchFamily="18" charset="0"/>
              </a:rPr>
              <a:t/>
            </a:r>
            <a:br>
              <a:rPr lang="en-GB" sz="3600" b="1" dirty="0">
                <a:latin typeface="Georgia" panose="02040502050405020303" pitchFamily="18" charset="0"/>
              </a:rPr>
            </a:br>
            <a:r>
              <a:rPr lang="en-GB" sz="3600" b="1" dirty="0">
                <a:latin typeface="Georgia" panose="02040502050405020303" pitchFamily="18" charset="0"/>
              </a:rPr>
              <a:t>		</a:t>
            </a:r>
            <a:r>
              <a:rPr lang="el-GR" sz="2000" dirty="0">
                <a:latin typeface="Georgia" panose="02040502050405020303" pitchFamily="18" charset="0"/>
              </a:rPr>
              <a:t>Το πλεονέκτημα στον πόλεμο δεν το δίνουν τα όπλα, αλλά τα </a:t>
            </a:r>
            <a:r>
              <a:rPr lang="en-GB" sz="2000" dirty="0">
                <a:latin typeface="Georgia" panose="02040502050405020303" pitchFamily="18" charset="0"/>
              </a:rPr>
              <a:t>		</a:t>
            </a:r>
            <a:r>
              <a:rPr lang="el-GR" sz="2000" dirty="0">
                <a:latin typeface="Georgia" panose="02040502050405020303" pitchFamily="18" charset="0"/>
              </a:rPr>
              <a:t>χρήματα που δαπανώνται</a:t>
            </a:r>
            <a:r>
              <a:rPr lang="en-GB" sz="2000" dirty="0">
                <a:latin typeface="Georgia" panose="02040502050405020303" pitchFamily="18" charset="0"/>
              </a:rPr>
              <a:t>.</a:t>
            </a:r>
            <a:br>
              <a:rPr lang="en-GB" sz="2000" dirty="0">
                <a:latin typeface="Georgia" panose="02040502050405020303" pitchFamily="18" charset="0"/>
              </a:rPr>
            </a:br>
            <a:endParaRPr lang="en-GB" altLang="en-US" sz="2000" dirty="0">
              <a:latin typeface="Georgia" panose="02040502050405020303" pitchFamily="18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801E032-479A-47D9-8BDF-03DFBF6EE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075" y="3340044"/>
            <a:ext cx="5129856" cy="333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5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591E1B-A899-4E64-86C6-680D3CA31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dirty="0">
                <a:latin typeface="Georgia" panose="02040502050405020303" pitchFamily="18" charset="0"/>
              </a:rPr>
              <a:t/>
            </a:r>
            <a:br>
              <a:rPr lang="en-GB" sz="3100" dirty="0">
                <a:latin typeface="Georgia" panose="02040502050405020303" pitchFamily="18" charset="0"/>
              </a:rPr>
            </a:br>
            <a:r>
              <a:rPr lang="en-GB" sz="3100" dirty="0">
                <a:latin typeface="Georgia" panose="02040502050405020303" pitchFamily="18" charset="0"/>
              </a:rPr>
              <a:t/>
            </a:r>
            <a:br>
              <a:rPr lang="en-GB" sz="3100" dirty="0">
                <a:latin typeface="Georgia" panose="02040502050405020303" pitchFamily="18" charset="0"/>
              </a:rPr>
            </a:br>
            <a:r>
              <a:rPr lang="en-GB" sz="3100" dirty="0">
                <a:latin typeface="Georgia" panose="02040502050405020303" pitchFamily="18" charset="0"/>
              </a:rPr>
              <a:t/>
            </a:r>
            <a:br>
              <a:rPr lang="en-GB" sz="3100" dirty="0">
                <a:latin typeface="Georgia" panose="02040502050405020303" pitchFamily="18" charset="0"/>
              </a:rPr>
            </a:br>
            <a:r>
              <a:rPr lang="en-GB" sz="3100" dirty="0">
                <a:latin typeface="Georgia" panose="02040502050405020303" pitchFamily="18" charset="0"/>
              </a:rPr>
              <a:t/>
            </a:r>
            <a:br>
              <a:rPr lang="en-GB" sz="3100" dirty="0">
                <a:latin typeface="Georgia" panose="02040502050405020303" pitchFamily="18" charset="0"/>
              </a:rPr>
            </a:br>
            <a:r>
              <a:rPr lang="en-GB" sz="3100" dirty="0">
                <a:latin typeface="Georgia" panose="02040502050405020303" pitchFamily="18" charset="0"/>
              </a:rPr>
              <a:t/>
            </a:r>
            <a:br>
              <a:rPr lang="en-GB" sz="3100" dirty="0">
                <a:latin typeface="Georgia" panose="02040502050405020303" pitchFamily="18" charset="0"/>
              </a:rPr>
            </a:br>
            <a:r>
              <a:rPr lang="en-GB" sz="3100" dirty="0">
                <a:latin typeface="Georgia" panose="02040502050405020303" pitchFamily="18" charset="0"/>
              </a:rPr>
              <a:t/>
            </a:r>
            <a:br>
              <a:rPr lang="en-GB" sz="3100" dirty="0">
                <a:latin typeface="Georgia" panose="02040502050405020303" pitchFamily="18" charset="0"/>
              </a:rPr>
            </a:br>
            <a:r>
              <a:rPr lang="en-GB" sz="3100" dirty="0">
                <a:latin typeface="Georgia" panose="02040502050405020303" pitchFamily="18" charset="0"/>
              </a:rPr>
              <a:t/>
            </a:r>
            <a:br>
              <a:rPr lang="en-GB" sz="3100" dirty="0">
                <a:latin typeface="Georgia" panose="02040502050405020303" pitchFamily="18" charset="0"/>
              </a:rPr>
            </a:br>
            <a:r>
              <a:rPr lang="en-GB" sz="3100" dirty="0">
                <a:latin typeface="Georgia" panose="02040502050405020303" pitchFamily="18" charset="0"/>
              </a:rPr>
              <a:t/>
            </a:r>
            <a:br>
              <a:rPr lang="en-GB" sz="3100" dirty="0">
                <a:latin typeface="Georgia" panose="02040502050405020303" pitchFamily="18" charset="0"/>
              </a:rPr>
            </a:br>
            <a:r>
              <a:rPr lang="en-GB" sz="3100" dirty="0">
                <a:latin typeface="Georgia" panose="02040502050405020303" pitchFamily="18" charset="0"/>
              </a:rPr>
              <a:t/>
            </a:r>
            <a:br>
              <a:rPr lang="en-GB" sz="3100" dirty="0">
                <a:latin typeface="Georgia" panose="02040502050405020303" pitchFamily="18" charset="0"/>
              </a:rPr>
            </a:br>
            <a:r>
              <a:rPr lang="en-GB" sz="3100" dirty="0">
                <a:latin typeface="Georgia" panose="02040502050405020303" pitchFamily="18" charset="0"/>
              </a:rPr>
              <a:t/>
            </a:r>
            <a:br>
              <a:rPr lang="en-GB" sz="3100" dirty="0">
                <a:latin typeface="Georgia" panose="02040502050405020303" pitchFamily="18" charset="0"/>
              </a:rPr>
            </a:br>
            <a:r>
              <a:rPr lang="en-GB" sz="3100" dirty="0">
                <a:latin typeface="Georgia" panose="02040502050405020303" pitchFamily="18" charset="0"/>
              </a:rPr>
              <a:t/>
            </a:r>
            <a:br>
              <a:rPr lang="en-GB" sz="3100" dirty="0">
                <a:latin typeface="Georgia" panose="02040502050405020303" pitchFamily="18" charset="0"/>
              </a:rPr>
            </a:br>
            <a:r>
              <a:rPr lang="en-GB" sz="3100" dirty="0">
                <a:latin typeface="Georgia" panose="02040502050405020303" pitchFamily="18" charset="0"/>
              </a:rPr>
              <a:t/>
            </a:r>
            <a:br>
              <a:rPr lang="en-GB" sz="3100" dirty="0">
                <a:latin typeface="Georgia" panose="02040502050405020303" pitchFamily="18" charset="0"/>
              </a:rPr>
            </a:br>
            <a:r>
              <a:rPr lang="el-GR" sz="4000" b="1" dirty="0">
                <a:latin typeface="Georgia" panose="02040502050405020303" pitchFamily="18" charset="0"/>
              </a:rPr>
              <a:t>Προς έκαστα δει εχθρόν ή φίλον μετά καιρού γίγνεσθαι.</a:t>
            </a:r>
            <a:r>
              <a:rPr lang="en-GB" sz="4000" b="1" dirty="0">
                <a:latin typeface="Georgia" panose="02040502050405020303" pitchFamily="18" charset="0"/>
              </a:rPr>
              <a:t/>
            </a:r>
            <a:br>
              <a:rPr lang="en-GB" sz="4000" b="1" dirty="0">
                <a:latin typeface="Georgia" panose="02040502050405020303" pitchFamily="18" charset="0"/>
              </a:rPr>
            </a:br>
            <a:r>
              <a:rPr lang="en-GB" sz="4000" b="1" dirty="0">
                <a:latin typeface="Georgia" panose="02040502050405020303" pitchFamily="18" charset="0"/>
              </a:rPr>
              <a:t/>
            </a:r>
            <a:br>
              <a:rPr lang="en-GB" sz="4000" b="1" dirty="0">
                <a:latin typeface="Georgia" panose="02040502050405020303" pitchFamily="18" charset="0"/>
              </a:rPr>
            </a:br>
            <a:r>
              <a:rPr lang="el-GR" sz="3100" dirty="0">
                <a:latin typeface="Georgia" panose="02040502050405020303" pitchFamily="18" charset="0"/>
              </a:rPr>
              <a:t>Σε όλα τα πράγματα πρέπει να γίνεται κανείς εχθρός ή φίλος, ανάλογα με τις περιστάσεις.</a:t>
            </a:r>
            <a:r>
              <a:rPr lang="en-GB" sz="3100" dirty="0">
                <a:latin typeface="Georgia" panose="02040502050405020303" pitchFamily="18" charset="0"/>
              </a:rPr>
              <a:t/>
            </a:r>
            <a:br>
              <a:rPr lang="en-GB" sz="3100" dirty="0">
                <a:latin typeface="Georgia" panose="02040502050405020303" pitchFamily="18" charset="0"/>
              </a:rPr>
            </a:br>
            <a:r>
              <a:rPr lang="en-GB" sz="4000" b="1" dirty="0">
                <a:latin typeface="Georgia" panose="02040502050405020303" pitchFamily="18" charset="0"/>
              </a:rPr>
              <a:t/>
            </a:r>
            <a:br>
              <a:rPr lang="en-GB" sz="4000" b="1" dirty="0">
                <a:latin typeface="Georgia" panose="02040502050405020303" pitchFamily="18" charset="0"/>
              </a:rPr>
            </a:br>
            <a:r>
              <a:rPr lang="en-GB" sz="1600" dirty="0">
                <a:latin typeface="Georgia" panose="02040502050405020303" pitchFamily="18" charset="0"/>
              </a:rPr>
              <a:t/>
            </a:r>
            <a:br>
              <a:rPr lang="en-GB" sz="1600" dirty="0">
                <a:latin typeface="Georgia" panose="02040502050405020303" pitchFamily="18" charset="0"/>
              </a:rPr>
            </a:br>
            <a:r>
              <a:rPr lang="en-GB" sz="3100" dirty="0">
                <a:latin typeface="Georgia" panose="02040502050405020303" pitchFamily="18" charset="0"/>
              </a:rPr>
              <a:t/>
            </a:r>
            <a:br>
              <a:rPr lang="en-GB" sz="3100" dirty="0">
                <a:latin typeface="Georgia" panose="02040502050405020303" pitchFamily="18" charset="0"/>
              </a:rPr>
            </a:br>
            <a:r>
              <a:rPr lang="en-GB" sz="3100" dirty="0">
                <a:latin typeface="Georgia" panose="02040502050405020303" pitchFamily="18" charset="0"/>
              </a:rPr>
              <a:t/>
            </a:r>
            <a:br>
              <a:rPr lang="en-GB" sz="3100" dirty="0">
                <a:latin typeface="Georgia" panose="02040502050405020303" pitchFamily="18" charset="0"/>
              </a:rPr>
            </a:br>
            <a:r>
              <a:rPr lang="en-GB" sz="3100" dirty="0">
                <a:latin typeface="Georgia" panose="02040502050405020303" pitchFamily="18" charset="0"/>
              </a:rPr>
              <a:t/>
            </a:r>
            <a:br>
              <a:rPr lang="en-GB" sz="3100" dirty="0">
                <a:latin typeface="Georgia" panose="02040502050405020303" pitchFamily="18" charset="0"/>
              </a:rPr>
            </a:br>
            <a:r>
              <a:rPr lang="en-GB" sz="3200" b="1" dirty="0">
                <a:latin typeface="Georgia" panose="02040502050405020303" pitchFamily="18" charset="0"/>
              </a:rPr>
              <a:t/>
            </a:r>
            <a:br>
              <a:rPr lang="en-GB" sz="3200" b="1" dirty="0">
                <a:latin typeface="Georgia" panose="02040502050405020303" pitchFamily="18" charset="0"/>
              </a:rPr>
            </a:br>
            <a:r>
              <a:rPr lang="en-GB" sz="3100" dirty="0">
                <a:latin typeface="Georgia" panose="02040502050405020303" pitchFamily="18" charset="0"/>
              </a:rPr>
              <a:t/>
            </a:r>
            <a:br>
              <a:rPr lang="en-GB" sz="3100" dirty="0">
                <a:latin typeface="Georgia" panose="02040502050405020303" pitchFamily="18" charset="0"/>
              </a:rPr>
            </a:br>
            <a:r>
              <a:rPr lang="en-GB" sz="3100" dirty="0">
                <a:latin typeface="Georgia" panose="02040502050405020303" pitchFamily="18" charset="0"/>
              </a:rPr>
              <a:t/>
            </a:r>
            <a:br>
              <a:rPr lang="en-GB" sz="3100" dirty="0">
                <a:latin typeface="Georgia" panose="02040502050405020303" pitchFamily="18" charset="0"/>
              </a:rPr>
            </a:br>
            <a:r>
              <a:rPr lang="en-GB" sz="3100" dirty="0">
                <a:latin typeface="Georgia" panose="02040502050405020303" pitchFamily="18" charset="0"/>
              </a:rPr>
              <a:t/>
            </a:r>
            <a:br>
              <a:rPr lang="en-GB" sz="3100" dirty="0">
                <a:latin typeface="Georgia" panose="02040502050405020303" pitchFamily="18" charset="0"/>
              </a:rPr>
            </a:br>
            <a:endParaRPr lang="en-GB" sz="3600" dirty="0">
              <a:latin typeface="Georgia" panose="02040502050405020303" pitchFamily="18" charset="0"/>
            </a:endParaRPr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8B8D6DC5-0C80-465E-805A-83F55318E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C10C27E4-19CB-4F69-9DAC-59A88CC8B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615" y="3410980"/>
            <a:ext cx="4652607" cy="276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2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45B4938-F754-470A-BA2A-2F0338988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latin typeface="Georgia" panose="02040502050405020303" pitchFamily="18" charset="0"/>
              </a:rPr>
              <a:t>Τοις τολμώσιν η τύχη ξύμφορος.</a:t>
            </a:r>
            <a:r>
              <a:rPr lang="en-GB" b="1" dirty="0">
                <a:latin typeface="Georgia" panose="02040502050405020303" pitchFamily="18" charset="0"/>
              </a:rPr>
              <a:t/>
            </a:r>
            <a:br>
              <a:rPr lang="en-GB" b="1" dirty="0">
                <a:latin typeface="Georgia" panose="02040502050405020303" pitchFamily="18" charset="0"/>
              </a:rPr>
            </a:br>
            <a:r>
              <a:rPr lang="en-GB" dirty="0"/>
              <a:t/>
            </a:r>
            <a:br>
              <a:rPr lang="en-GB" dirty="0"/>
            </a:br>
            <a:r>
              <a:rPr lang="el-GR" sz="2800" dirty="0">
                <a:latin typeface="Georgia" panose="02040502050405020303" pitchFamily="18" charset="0"/>
              </a:rPr>
              <a:t>Η τύχη βοηθάει τους τολμηρούς.</a:t>
            </a:r>
            <a:endParaRPr lang="en-GB" sz="2800" dirty="0">
              <a:latin typeface="Georgia" panose="02040502050405020303" pitchFamily="18" charset="0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CCCDC2B-AF8C-4B42-BC17-34CBD068A3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237" y="2729963"/>
            <a:ext cx="4802660" cy="2993207"/>
          </a:xfrm>
        </p:spPr>
      </p:pic>
    </p:spTree>
    <p:extLst>
      <p:ext uri="{BB962C8B-B14F-4D97-AF65-F5344CB8AC3E}">
        <p14:creationId xmlns:p14="http://schemas.microsoft.com/office/powerpoint/2010/main" val="9928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5F215E7-894A-4ECE-A43E-4C551C167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271" y="299222"/>
            <a:ext cx="10515600" cy="1325563"/>
          </a:xfrm>
        </p:spPr>
        <p:txBody>
          <a:bodyPr>
            <a:noAutofit/>
          </a:bodyPr>
          <a:lstStyle/>
          <a:p>
            <a:r>
              <a:rPr lang="en-GB" b="1" dirty="0">
                <a:latin typeface="Georgia" panose="02040502050405020303" pitchFamily="18" charset="0"/>
              </a:rPr>
              <a:t/>
            </a:r>
            <a:br>
              <a:rPr lang="en-GB" b="1" dirty="0">
                <a:latin typeface="Georgia" panose="02040502050405020303" pitchFamily="18" charset="0"/>
              </a:rPr>
            </a:br>
            <a:r>
              <a:rPr lang="en-GB" b="1" dirty="0">
                <a:latin typeface="Georgia" panose="02040502050405020303" pitchFamily="18" charset="0"/>
              </a:rPr>
              <a:t/>
            </a:r>
            <a:br>
              <a:rPr lang="en-GB" b="1" dirty="0">
                <a:latin typeface="Georgia" panose="02040502050405020303" pitchFamily="18" charset="0"/>
              </a:rPr>
            </a:br>
            <a:r>
              <a:rPr lang="el-GR" b="1" dirty="0">
                <a:latin typeface="Georgia" panose="02040502050405020303" pitchFamily="18" charset="0"/>
              </a:rPr>
              <a:t>Το εύδαιμον το ελεύθερον, το δ’ ελεύθερον το εύψυχον.</a:t>
            </a:r>
            <a:r>
              <a:rPr lang="en-GB" b="1" dirty="0">
                <a:latin typeface="Georgia" panose="02040502050405020303" pitchFamily="18" charset="0"/>
              </a:rPr>
              <a:t/>
            </a:r>
            <a:br>
              <a:rPr lang="en-GB" b="1" dirty="0">
                <a:latin typeface="Georgia" panose="02040502050405020303" pitchFamily="18" charset="0"/>
              </a:rPr>
            </a:br>
            <a:r>
              <a:rPr lang="en-GB" dirty="0">
                <a:latin typeface="Georgia" panose="02040502050405020303" pitchFamily="18" charset="0"/>
              </a:rPr>
              <a:t/>
            </a:r>
            <a:br>
              <a:rPr lang="en-GB" dirty="0">
                <a:latin typeface="Georgia" panose="02040502050405020303" pitchFamily="18" charset="0"/>
              </a:rPr>
            </a:br>
            <a:r>
              <a:rPr lang="el-GR" sz="2800" dirty="0">
                <a:latin typeface="Georgia" panose="02040502050405020303" pitchFamily="18" charset="0"/>
              </a:rPr>
              <a:t>Ευτυχισμένοι είναι οι ελεύθεροι και ελεύθεροι είναι οι γενναίοι</a:t>
            </a:r>
            <a:r>
              <a:rPr lang="en-GB" sz="2800" dirty="0">
                <a:latin typeface="Georgia" panose="02040502050405020303" pitchFamily="18" charset="0"/>
              </a:rPr>
              <a:t/>
            </a:r>
            <a:br>
              <a:rPr lang="en-GB" sz="2800" dirty="0">
                <a:latin typeface="Georgia" panose="02040502050405020303" pitchFamily="18" charset="0"/>
              </a:rPr>
            </a:br>
            <a:endParaRPr lang="en-GB" sz="2800" dirty="0">
              <a:latin typeface="Georgia" panose="02040502050405020303" pitchFamily="18" charset="0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BD12C49-8891-4BA0-8211-3F575C480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092" y="3002763"/>
            <a:ext cx="4827373" cy="3615870"/>
          </a:xfrm>
        </p:spPr>
      </p:pic>
    </p:spTree>
    <p:extLst>
      <p:ext uri="{BB962C8B-B14F-4D97-AF65-F5344CB8AC3E}">
        <p14:creationId xmlns:p14="http://schemas.microsoft.com/office/powerpoint/2010/main" val="116985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21</Words>
  <Application>Microsoft Office PowerPoint</Application>
  <PresentationFormat>Ευρεία οθόνη</PresentationFormat>
  <Paragraphs>11</Paragraphs>
  <Slides>6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Georgia</vt:lpstr>
      <vt:lpstr>Θέμα του Office</vt:lpstr>
      <vt:lpstr>Θουκυδίδης 460 π.Χ.- 390 π.Χ.</vt:lpstr>
      <vt:lpstr>Ο δε πόλεμος... βίαιος διδάσκαλος. </vt:lpstr>
      <vt:lpstr>  Έστιν ο πόλεμος ουχ όπλων το   πλέον, αλλά δαπάνης.   Το πλεονέκτημα στον πόλεμο δεν το δίνουν τα όπλα, αλλά τα   χρήματα που δαπανώνται. </vt:lpstr>
      <vt:lpstr>            Προς έκαστα δει εχθρόν ή φίλον μετά καιρού γίγνεσθαι.  Σε όλα τα πράγματα πρέπει να γίνεται κανείς εχθρός ή φίλος, ανάλογα με τις περιστάσεις.          </vt:lpstr>
      <vt:lpstr>Τοις τολμώσιν η τύχη ξύμφορος.  Η τύχη βοηθάει τους τολμηρούς.</vt:lpstr>
      <vt:lpstr>  Το εύδαιμον το ελεύθερον, το δ’ ελεύθερον το εύψυχον.  Ευτυχισμένοι είναι οι ελεύθεροι και ελεύθεροι είναι οι γενναίοι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Κάτια</cp:lastModifiedBy>
  <cp:revision>21</cp:revision>
  <dcterms:created xsi:type="dcterms:W3CDTF">2020-04-26T10:03:46Z</dcterms:created>
  <dcterms:modified xsi:type="dcterms:W3CDTF">2020-05-08T07:33:31Z</dcterms:modified>
</cp:coreProperties>
</file>